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686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4110"/>
            <a:ext cx="7477601" cy="1666399"/>
          </a:xfrm>
          <a:prstGeom prst="rect">
            <a:avLst/>
          </a:prstGeom>
          <a:noFill/>
          <a:ln/>
        </p:spPr>
        <p:txBody>
          <a:bodyPr wrap="square" rtlCol="0" anchor="t"/>
          <a:lstStyle/>
          <a:p>
            <a:pPr marL="0" indent="0" algn="ctr">
              <a:lnSpc>
                <a:spcPts val="6561"/>
              </a:lnSpc>
              <a:buNone/>
            </a:pPr>
            <a:r>
              <a:rPr lang="en-US" sz="5249" b="1" dirty="0">
                <a:solidFill>
                  <a:srgbClr val="FFFFFF"/>
                </a:solidFill>
                <a:latin typeface="Nunito" pitchFamily="34" charset="0"/>
                <a:ea typeface="Nunito" pitchFamily="34" charset="-122"/>
                <a:cs typeface="Nunito" pitchFamily="34" charset="-120"/>
              </a:rPr>
              <a:t>Why I Created This Math Game</a:t>
            </a:r>
            <a:endParaRPr lang="en-US" sz="5249" dirty="0"/>
          </a:p>
        </p:txBody>
      </p:sp>
      <p:sp>
        <p:nvSpPr>
          <p:cNvPr id="6" name="Text 2"/>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In developing this math game, I aimed to make learning and practicing math skills engaging and enjoyable for students of all ages. Through interactive gameplay and challenges, the game encourages a positive attitude towards mathematics and fosters a deep understanding of mathematical concepts.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0002E">
              <a:alpha val="75000"/>
            </a:srgbClr>
          </a:solidFill>
          <a:ln/>
        </p:spPr>
        <p:txBody>
          <a:bodyPr/>
          <a:lstStyle/>
          <a:p>
            <a:endParaRPr lang="ru-RU"/>
          </a:p>
        </p:txBody>
      </p:sp>
      <p:sp>
        <p:nvSpPr>
          <p:cNvPr id="4" name="Text 1"/>
          <p:cNvSpPr/>
          <p:nvPr/>
        </p:nvSpPr>
        <p:spPr>
          <a:xfrm>
            <a:off x="2559725" y="776407"/>
            <a:ext cx="9510832" cy="340400"/>
          </a:xfrm>
          <a:prstGeom prst="rect">
            <a:avLst/>
          </a:prstGeom>
          <a:noFill/>
          <a:ln/>
        </p:spPr>
        <p:txBody>
          <a:bodyPr wrap="none" rtlCol="0" anchor="t"/>
          <a:lstStyle/>
          <a:p>
            <a:pPr marL="0" indent="0">
              <a:lnSpc>
                <a:spcPts val="2680"/>
              </a:lnSpc>
              <a:buNone/>
            </a:pPr>
            <a:endParaRPr lang="en-US" sz="1675" dirty="0"/>
          </a:p>
        </p:txBody>
      </p:sp>
      <p:sp>
        <p:nvSpPr>
          <p:cNvPr id="5" name="Shape 2"/>
          <p:cNvSpPr/>
          <p:nvPr/>
        </p:nvSpPr>
        <p:spPr>
          <a:xfrm>
            <a:off x="2559725" y="1356122"/>
            <a:ext cx="4595813" cy="2840355"/>
          </a:xfrm>
          <a:prstGeom prst="roundRect">
            <a:avLst>
              <a:gd name="adj" fmla="val 13482"/>
            </a:avLst>
          </a:prstGeom>
          <a:noFill/>
          <a:ln w="22860">
            <a:solidFill>
              <a:srgbClr val="F2B42D"/>
            </a:solidFill>
            <a:prstDash val="solid"/>
          </a:ln>
        </p:spPr>
        <p:txBody>
          <a:bodyPr/>
          <a:lstStyle/>
          <a:p>
            <a:endParaRPr lang="ru-RU"/>
          </a:p>
        </p:txBody>
      </p:sp>
      <p:pic>
        <p:nvPicPr>
          <p:cNvPr id="6" name="Image 1" descr="preencoded.png"/>
          <p:cNvPicPr>
            <a:picLocks noChangeAspect="1"/>
          </p:cNvPicPr>
          <p:nvPr/>
        </p:nvPicPr>
        <p:blipFill>
          <a:blip r:embed="rId4"/>
          <a:stretch>
            <a:fillRect/>
          </a:stretch>
        </p:blipFill>
        <p:spPr>
          <a:xfrm>
            <a:off x="2582585" y="1378982"/>
            <a:ext cx="4550093" cy="2794635"/>
          </a:xfrm>
          <a:prstGeom prst="rect">
            <a:avLst/>
          </a:prstGeom>
        </p:spPr>
      </p:pic>
      <p:sp>
        <p:nvSpPr>
          <p:cNvPr id="7" name="Text 3"/>
          <p:cNvSpPr/>
          <p:nvPr/>
        </p:nvSpPr>
        <p:spPr>
          <a:xfrm>
            <a:off x="2559725" y="4462343"/>
            <a:ext cx="2659261" cy="332423"/>
          </a:xfrm>
          <a:prstGeom prst="rect">
            <a:avLst/>
          </a:prstGeom>
          <a:noFill/>
          <a:ln/>
        </p:spPr>
        <p:txBody>
          <a:bodyPr wrap="none" rtlCol="0" anchor="t"/>
          <a:lstStyle/>
          <a:p>
            <a:pPr marL="0" indent="0" algn="l">
              <a:lnSpc>
                <a:spcPts val="2617"/>
              </a:lnSpc>
              <a:buNone/>
            </a:pPr>
            <a:r>
              <a:rPr lang="en-US" sz="2094" b="1" dirty="0">
                <a:solidFill>
                  <a:srgbClr val="FFFFFF"/>
                </a:solidFill>
                <a:latin typeface="Nunito" pitchFamily="34" charset="0"/>
                <a:ea typeface="Nunito" pitchFamily="34" charset="-122"/>
                <a:cs typeface="Nunito" pitchFamily="34" charset="-120"/>
              </a:rPr>
              <a:t>Adding animations</a:t>
            </a:r>
            <a:endParaRPr lang="en-US" sz="2094" dirty="0"/>
          </a:p>
        </p:txBody>
      </p:sp>
      <p:sp>
        <p:nvSpPr>
          <p:cNvPr id="8" name="Text 4"/>
          <p:cNvSpPr/>
          <p:nvPr/>
        </p:nvSpPr>
        <p:spPr>
          <a:xfrm>
            <a:off x="2559725" y="4922401"/>
            <a:ext cx="4595813" cy="1701998"/>
          </a:xfrm>
          <a:prstGeom prst="rect">
            <a:avLst/>
          </a:prstGeom>
          <a:noFill/>
          <a:ln/>
        </p:spPr>
        <p:txBody>
          <a:bodyPr wrap="square" rtlCol="0" anchor="t"/>
          <a:lstStyle/>
          <a:p>
            <a:pPr marL="0" indent="0" algn="l">
              <a:lnSpc>
                <a:spcPts val="2680"/>
              </a:lnSpc>
              <a:buNone/>
            </a:pPr>
            <a:r>
              <a:rPr lang="en-US" sz="1675" dirty="0">
                <a:solidFill>
                  <a:srgbClr val="FFFFFF"/>
                </a:solidFill>
                <a:latin typeface="PT Sans" pitchFamily="34" charset="0"/>
                <a:ea typeface="PT Sans" pitchFamily="34" charset="-122"/>
                <a:cs typeface="PT Sans" pitchFamily="34" charset="-120"/>
              </a:rPr>
              <a:t>Add animations for better visual representations and to provide a more immersive experience for the players. Animations can also aid in helping players understand complex concepts and make the learning experience more enjoyable.</a:t>
            </a:r>
            <a:endParaRPr lang="en-US" sz="1675" dirty="0"/>
          </a:p>
        </p:txBody>
      </p:sp>
      <p:sp>
        <p:nvSpPr>
          <p:cNvPr id="9" name="Shape 5"/>
          <p:cNvSpPr/>
          <p:nvPr/>
        </p:nvSpPr>
        <p:spPr>
          <a:xfrm>
            <a:off x="7474625" y="1356122"/>
            <a:ext cx="4595932" cy="2840474"/>
          </a:xfrm>
          <a:prstGeom prst="roundRect">
            <a:avLst>
              <a:gd name="adj" fmla="val 13482"/>
            </a:avLst>
          </a:prstGeom>
          <a:noFill/>
          <a:ln w="22860">
            <a:solidFill>
              <a:srgbClr val="D7425E"/>
            </a:solidFill>
            <a:prstDash val="solid"/>
          </a:ln>
        </p:spPr>
        <p:txBody>
          <a:bodyPr/>
          <a:lstStyle/>
          <a:p>
            <a:endParaRPr lang="ru-RU"/>
          </a:p>
        </p:txBody>
      </p:sp>
      <p:pic>
        <p:nvPicPr>
          <p:cNvPr id="10" name="Image 2" descr="preencoded.png"/>
          <p:cNvPicPr>
            <a:picLocks noChangeAspect="1"/>
          </p:cNvPicPr>
          <p:nvPr/>
        </p:nvPicPr>
        <p:blipFill>
          <a:blip r:embed="rId5"/>
          <a:stretch>
            <a:fillRect/>
          </a:stretch>
        </p:blipFill>
        <p:spPr>
          <a:xfrm>
            <a:off x="7497485" y="1378982"/>
            <a:ext cx="4550212" cy="2794754"/>
          </a:xfrm>
          <a:prstGeom prst="rect">
            <a:avLst/>
          </a:prstGeom>
        </p:spPr>
      </p:pic>
      <p:sp>
        <p:nvSpPr>
          <p:cNvPr id="11" name="Text 6"/>
          <p:cNvSpPr/>
          <p:nvPr/>
        </p:nvSpPr>
        <p:spPr>
          <a:xfrm>
            <a:off x="7474625" y="4462463"/>
            <a:ext cx="2659261" cy="332423"/>
          </a:xfrm>
          <a:prstGeom prst="rect">
            <a:avLst/>
          </a:prstGeom>
          <a:noFill/>
          <a:ln/>
        </p:spPr>
        <p:txBody>
          <a:bodyPr wrap="none" rtlCol="0" anchor="t"/>
          <a:lstStyle/>
          <a:p>
            <a:pPr marL="0" indent="0" algn="l">
              <a:lnSpc>
                <a:spcPts val="2617"/>
              </a:lnSpc>
              <a:buNone/>
            </a:pPr>
            <a:r>
              <a:rPr lang="en-US" sz="2094" b="1" dirty="0">
                <a:solidFill>
                  <a:srgbClr val="FFFFFF"/>
                </a:solidFill>
                <a:latin typeface="Nunito" pitchFamily="34" charset="0"/>
                <a:ea typeface="Nunito" pitchFamily="34" charset="-122"/>
                <a:cs typeface="Nunito" pitchFamily="34" charset="-120"/>
              </a:rPr>
              <a:t>Sound effects</a:t>
            </a:r>
            <a:endParaRPr lang="en-US" sz="2094" dirty="0"/>
          </a:p>
        </p:txBody>
      </p:sp>
      <p:sp>
        <p:nvSpPr>
          <p:cNvPr id="12" name="Text 7"/>
          <p:cNvSpPr/>
          <p:nvPr/>
        </p:nvSpPr>
        <p:spPr>
          <a:xfrm>
            <a:off x="7474625" y="4922520"/>
            <a:ext cx="4595932" cy="2723198"/>
          </a:xfrm>
          <a:prstGeom prst="rect">
            <a:avLst/>
          </a:prstGeom>
          <a:noFill/>
          <a:ln/>
        </p:spPr>
        <p:txBody>
          <a:bodyPr wrap="square" rtlCol="0" anchor="t"/>
          <a:lstStyle/>
          <a:p>
            <a:pPr marL="0" indent="0" algn="l">
              <a:lnSpc>
                <a:spcPts val="2680"/>
              </a:lnSpc>
              <a:buNone/>
            </a:pPr>
            <a:r>
              <a:rPr lang="en-US" sz="1675" dirty="0">
                <a:solidFill>
                  <a:srgbClr val="FFFFFF"/>
                </a:solidFill>
                <a:latin typeface="PT Sans" pitchFamily="34" charset="0"/>
                <a:ea typeface="PT Sans" pitchFamily="34" charset="-122"/>
                <a:cs typeface="PT Sans" pitchFamily="34" charset="-120"/>
              </a:rPr>
              <a:t>Adding sound effects can further enhance the overall gaming experience. By incorporating appropriate sound effects such as pop for correct answers or an explosion for incorrect ones, players can feel a greater sense of accomplishment and engagement. Additionally, sound effects can serve as helpful auditory cues, further reinforcing the learning aspect of the game.</a:t>
            </a:r>
            <a:endParaRPr lang="en-US" sz="167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sp>
        <p:nvSpPr>
          <p:cNvPr id="4" name="Text 1"/>
          <p:cNvSpPr/>
          <p:nvPr/>
        </p:nvSpPr>
        <p:spPr>
          <a:xfrm>
            <a:off x="3935373" y="563999"/>
            <a:ext cx="6759535" cy="639723"/>
          </a:xfrm>
          <a:prstGeom prst="rect">
            <a:avLst/>
          </a:prstGeom>
          <a:noFill/>
          <a:ln/>
        </p:spPr>
        <p:txBody>
          <a:bodyPr wrap="none" rtlCol="0" anchor="t"/>
          <a:lstStyle/>
          <a:p>
            <a:pPr marL="0" indent="0" algn="ctr">
              <a:lnSpc>
                <a:spcPts val="5038"/>
              </a:lnSpc>
              <a:buNone/>
            </a:pPr>
            <a:r>
              <a:rPr lang="en-US" sz="4031" b="1" dirty="0">
                <a:solidFill>
                  <a:srgbClr val="FFFFFF"/>
                </a:solidFill>
                <a:latin typeface="Nunito" pitchFamily="34" charset="0"/>
                <a:ea typeface="Nunito" pitchFamily="34" charset="-122"/>
                <a:cs typeface="Nunito" pitchFamily="34" charset="-120"/>
              </a:rPr>
              <a:t>Thank You for your attention!</a:t>
            </a:r>
            <a:endParaRPr lang="en-US" sz="4031" dirty="0"/>
          </a:p>
        </p:txBody>
      </p:sp>
      <p:pic>
        <p:nvPicPr>
          <p:cNvPr id="5" name="Image 1" descr="preencoded.png"/>
          <p:cNvPicPr>
            <a:picLocks noChangeAspect="1"/>
          </p:cNvPicPr>
          <p:nvPr/>
        </p:nvPicPr>
        <p:blipFill>
          <a:blip r:embed="rId4"/>
          <a:stretch>
            <a:fillRect/>
          </a:stretch>
        </p:blipFill>
        <p:spPr>
          <a:xfrm>
            <a:off x="5045512" y="1613178"/>
            <a:ext cx="4539377" cy="60524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sp>
        <p:nvSpPr>
          <p:cNvPr id="4" name="Text 1"/>
          <p:cNvSpPr/>
          <p:nvPr/>
        </p:nvSpPr>
        <p:spPr>
          <a:xfrm>
            <a:off x="2348389" y="1397675"/>
            <a:ext cx="8899088"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Tasks for Math Game Development</a:t>
            </a:r>
            <a:endParaRPr lang="en-US" sz="4374" dirty="0"/>
          </a:p>
        </p:txBody>
      </p:sp>
      <p:sp>
        <p:nvSpPr>
          <p:cNvPr id="5" name="Shape 2"/>
          <p:cNvSpPr/>
          <p:nvPr/>
        </p:nvSpPr>
        <p:spPr>
          <a:xfrm>
            <a:off x="2348389" y="2536388"/>
            <a:ext cx="3163014" cy="2392085"/>
          </a:xfrm>
          <a:prstGeom prst="roundRect">
            <a:avLst>
              <a:gd name="adj" fmla="val 16720"/>
            </a:avLst>
          </a:prstGeom>
          <a:solidFill>
            <a:srgbClr val="00002E"/>
          </a:solidFill>
          <a:ln w="22860">
            <a:solidFill>
              <a:srgbClr val="F2B42D"/>
            </a:solidFill>
            <a:prstDash val="solid"/>
          </a:ln>
        </p:spPr>
        <p:txBody>
          <a:bodyPr/>
          <a:lstStyle/>
          <a:p>
            <a:endParaRPr lang="ru-RU"/>
          </a:p>
        </p:txBody>
      </p:sp>
      <p:sp>
        <p:nvSpPr>
          <p:cNvPr id="6" name="Text 3"/>
          <p:cNvSpPr/>
          <p:nvPr/>
        </p:nvSpPr>
        <p:spPr>
          <a:xfrm>
            <a:off x="2593419" y="2781419"/>
            <a:ext cx="2672953"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Add Animations</a:t>
            </a:r>
            <a:endParaRPr lang="en-US" sz="2187" dirty="0"/>
          </a:p>
        </p:txBody>
      </p:sp>
      <p:sp>
        <p:nvSpPr>
          <p:cNvPr id="7" name="Text 4"/>
          <p:cNvSpPr/>
          <p:nvPr/>
        </p:nvSpPr>
        <p:spPr>
          <a:xfrm>
            <a:off x="2593419" y="3261836"/>
            <a:ext cx="2672953"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Engage players with visually appealing movements and interactions.</a:t>
            </a:r>
            <a:endParaRPr lang="en-US" sz="1750" dirty="0"/>
          </a:p>
        </p:txBody>
      </p:sp>
      <p:sp>
        <p:nvSpPr>
          <p:cNvPr id="8" name="Shape 5"/>
          <p:cNvSpPr/>
          <p:nvPr/>
        </p:nvSpPr>
        <p:spPr>
          <a:xfrm>
            <a:off x="5733574" y="2536388"/>
            <a:ext cx="3163014" cy="2392085"/>
          </a:xfrm>
          <a:prstGeom prst="roundRect">
            <a:avLst>
              <a:gd name="adj" fmla="val 16720"/>
            </a:avLst>
          </a:prstGeom>
          <a:solidFill>
            <a:srgbClr val="00002E"/>
          </a:solidFill>
          <a:ln w="22860">
            <a:solidFill>
              <a:srgbClr val="D7425E"/>
            </a:solidFill>
            <a:prstDash val="solid"/>
          </a:ln>
        </p:spPr>
        <p:txBody>
          <a:bodyPr/>
          <a:lstStyle/>
          <a:p>
            <a:endParaRPr lang="ru-RU"/>
          </a:p>
        </p:txBody>
      </p:sp>
      <p:sp>
        <p:nvSpPr>
          <p:cNvPr id="9" name="Text 6"/>
          <p:cNvSpPr/>
          <p:nvPr/>
        </p:nvSpPr>
        <p:spPr>
          <a:xfrm>
            <a:off x="5978604" y="2781419"/>
            <a:ext cx="2672953"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Add Sound</a:t>
            </a:r>
            <a:endParaRPr lang="en-US" sz="2187" dirty="0"/>
          </a:p>
        </p:txBody>
      </p:sp>
      <p:sp>
        <p:nvSpPr>
          <p:cNvPr id="10" name="Text 7"/>
          <p:cNvSpPr/>
          <p:nvPr/>
        </p:nvSpPr>
        <p:spPr>
          <a:xfrm>
            <a:off x="5978604" y="3261836"/>
            <a:ext cx="2672953"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Enhance the gaming experience with immersive audio effects and music.</a:t>
            </a:r>
            <a:endParaRPr lang="en-US" sz="1750" dirty="0"/>
          </a:p>
        </p:txBody>
      </p:sp>
      <p:sp>
        <p:nvSpPr>
          <p:cNvPr id="11" name="Shape 8"/>
          <p:cNvSpPr/>
          <p:nvPr/>
        </p:nvSpPr>
        <p:spPr>
          <a:xfrm>
            <a:off x="9118759" y="2536388"/>
            <a:ext cx="3163014" cy="2392085"/>
          </a:xfrm>
          <a:prstGeom prst="roundRect">
            <a:avLst>
              <a:gd name="adj" fmla="val 16720"/>
            </a:avLst>
          </a:prstGeom>
          <a:solidFill>
            <a:srgbClr val="00002E"/>
          </a:solidFill>
          <a:ln w="22860">
            <a:solidFill>
              <a:srgbClr val="DD785E"/>
            </a:solidFill>
            <a:prstDash val="solid"/>
          </a:ln>
        </p:spPr>
        <p:txBody>
          <a:bodyPr/>
          <a:lstStyle/>
          <a:p>
            <a:endParaRPr lang="ru-RU"/>
          </a:p>
        </p:txBody>
      </p:sp>
      <p:sp>
        <p:nvSpPr>
          <p:cNvPr id="12" name="Text 9"/>
          <p:cNvSpPr/>
          <p:nvPr/>
        </p:nvSpPr>
        <p:spPr>
          <a:xfrm>
            <a:off x="9363789" y="2781419"/>
            <a:ext cx="2672953"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Make Design</a:t>
            </a:r>
            <a:endParaRPr lang="en-US" sz="2187" dirty="0"/>
          </a:p>
        </p:txBody>
      </p:sp>
      <p:sp>
        <p:nvSpPr>
          <p:cNvPr id="13" name="Text 10"/>
          <p:cNvSpPr/>
          <p:nvPr/>
        </p:nvSpPr>
        <p:spPr>
          <a:xfrm>
            <a:off x="9363789" y="3261836"/>
            <a:ext cx="2672953"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Create an intuitive and visually attractive user interface.</a:t>
            </a:r>
            <a:endParaRPr lang="en-US" sz="1750" dirty="0"/>
          </a:p>
        </p:txBody>
      </p:sp>
      <p:sp>
        <p:nvSpPr>
          <p:cNvPr id="14" name="Shape 11"/>
          <p:cNvSpPr/>
          <p:nvPr/>
        </p:nvSpPr>
        <p:spPr>
          <a:xfrm>
            <a:off x="2348389" y="5150644"/>
            <a:ext cx="4855726" cy="1681282"/>
          </a:xfrm>
          <a:prstGeom prst="roundRect">
            <a:avLst>
              <a:gd name="adj" fmla="val 23789"/>
            </a:avLst>
          </a:prstGeom>
          <a:solidFill>
            <a:srgbClr val="00002E"/>
          </a:solidFill>
          <a:ln w="22860">
            <a:solidFill>
              <a:srgbClr val="48A8E2"/>
            </a:solidFill>
            <a:prstDash val="solid"/>
          </a:ln>
        </p:spPr>
        <p:txBody>
          <a:bodyPr/>
          <a:lstStyle/>
          <a:p>
            <a:endParaRPr lang="ru-RU"/>
          </a:p>
        </p:txBody>
      </p:sp>
      <p:sp>
        <p:nvSpPr>
          <p:cNvPr id="15" name="Text 12"/>
          <p:cNvSpPr/>
          <p:nvPr/>
        </p:nvSpPr>
        <p:spPr>
          <a:xfrm>
            <a:off x="2593419" y="5395674"/>
            <a:ext cx="3470196"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Make Interesting Gameplay</a:t>
            </a:r>
            <a:endParaRPr lang="en-US" sz="2187" dirty="0"/>
          </a:p>
        </p:txBody>
      </p:sp>
      <p:sp>
        <p:nvSpPr>
          <p:cNvPr id="16" name="Text 13"/>
          <p:cNvSpPr/>
          <p:nvPr/>
        </p:nvSpPr>
        <p:spPr>
          <a:xfrm>
            <a:off x="2593419" y="5876092"/>
            <a:ext cx="4365665"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Create challenging and enjoyable math-related tasks and puzzles.</a:t>
            </a:r>
            <a:endParaRPr lang="en-US" sz="1750" dirty="0"/>
          </a:p>
        </p:txBody>
      </p:sp>
      <p:sp>
        <p:nvSpPr>
          <p:cNvPr id="17" name="Shape 14"/>
          <p:cNvSpPr/>
          <p:nvPr/>
        </p:nvSpPr>
        <p:spPr>
          <a:xfrm>
            <a:off x="7426285" y="5150644"/>
            <a:ext cx="4855726" cy="1681282"/>
          </a:xfrm>
          <a:prstGeom prst="roundRect">
            <a:avLst>
              <a:gd name="adj" fmla="val 23789"/>
            </a:avLst>
          </a:prstGeom>
          <a:solidFill>
            <a:srgbClr val="00002E"/>
          </a:solidFill>
          <a:ln w="22860">
            <a:solidFill>
              <a:srgbClr val="59ABA9"/>
            </a:solidFill>
            <a:prstDash val="solid"/>
          </a:ln>
        </p:spPr>
        <p:txBody>
          <a:bodyPr/>
          <a:lstStyle/>
          <a:p>
            <a:endParaRPr lang="ru-RU"/>
          </a:p>
        </p:txBody>
      </p:sp>
      <p:sp>
        <p:nvSpPr>
          <p:cNvPr id="18" name="Text 15"/>
          <p:cNvSpPr/>
          <p:nvPr/>
        </p:nvSpPr>
        <p:spPr>
          <a:xfrm>
            <a:off x="7671316" y="5395674"/>
            <a:ext cx="3116461" cy="347186"/>
          </a:xfrm>
          <a:prstGeom prst="rect">
            <a:avLst/>
          </a:prstGeom>
          <a:noFill/>
          <a:ln/>
        </p:spPr>
        <p:txBody>
          <a:bodyPr wrap="none" rtlCol="0" anchor="t"/>
          <a:lstStyle/>
          <a:p>
            <a:pPr marL="0" indent="0">
              <a:lnSpc>
                <a:spcPts val="2734"/>
              </a:lnSpc>
              <a:buNone/>
            </a:pPr>
            <a:r>
              <a:rPr lang="en-US" sz="2187" b="1" dirty="0">
                <a:solidFill>
                  <a:srgbClr val="59ABA9"/>
                </a:solidFill>
                <a:latin typeface="Nunito" pitchFamily="34" charset="0"/>
                <a:ea typeface="Nunito" pitchFamily="34" charset="-122"/>
                <a:cs typeface="Nunito" pitchFamily="34" charset="-120"/>
              </a:rPr>
              <a:t>Add Increasing Difficulty</a:t>
            </a:r>
            <a:endParaRPr lang="en-US" sz="2187" dirty="0"/>
          </a:p>
        </p:txBody>
      </p:sp>
      <p:sp>
        <p:nvSpPr>
          <p:cNvPr id="19" name="Text 16"/>
          <p:cNvSpPr/>
          <p:nvPr/>
        </p:nvSpPr>
        <p:spPr>
          <a:xfrm>
            <a:off x="7671316" y="5876092"/>
            <a:ext cx="4365665"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Gradually raise the level of challenge to keep the game engaging.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4012406"/>
            <a:ext cx="741557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More tasks in the Math Game</a:t>
            </a:r>
            <a:endParaRPr lang="en-US" sz="4374" dirty="0"/>
          </a:p>
        </p:txBody>
      </p:sp>
      <p:sp>
        <p:nvSpPr>
          <p:cNvPr id="6" name="Text 2"/>
          <p:cNvSpPr/>
          <p:nvPr/>
        </p:nvSpPr>
        <p:spPr>
          <a:xfrm>
            <a:off x="2703790" y="5040035"/>
            <a:ext cx="9578102"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FFFFFF"/>
                </a:solidFill>
                <a:latin typeface="PT Sans" pitchFamily="34" charset="0"/>
                <a:ea typeface="PT Sans" pitchFamily="34" charset="-122"/>
                <a:cs typeface="PT Sans" pitchFamily="34" charset="-120"/>
              </a:rPr>
              <a:t>Complex Algorithms:</a:t>
            </a:r>
            <a:r>
              <a:rPr lang="en-US" sz="1750" dirty="0">
                <a:solidFill>
                  <a:srgbClr val="FFFFFF"/>
                </a:solidFill>
                <a:latin typeface="PT Sans" pitchFamily="34" charset="0"/>
                <a:ea typeface="PT Sans" pitchFamily="34" charset="-122"/>
                <a:cs typeface="PT Sans" pitchFamily="34" charset="-120"/>
              </a:rPr>
              <a:t> Implementing advanced mathematical algorithms to provide challenging gameplay and enhance the learning experience.</a:t>
            </a:r>
            <a:endParaRPr lang="en-US" sz="1750" dirty="0"/>
          </a:p>
        </p:txBody>
      </p:sp>
      <p:sp>
        <p:nvSpPr>
          <p:cNvPr id="7" name="Text 3"/>
          <p:cNvSpPr/>
          <p:nvPr/>
        </p:nvSpPr>
        <p:spPr>
          <a:xfrm>
            <a:off x="2703790" y="5839658"/>
            <a:ext cx="9578102"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FFFFFF"/>
                </a:solidFill>
                <a:latin typeface="PT Sans" pitchFamily="34" charset="0"/>
                <a:ea typeface="PT Sans" pitchFamily="34" charset="-122"/>
                <a:cs typeface="PT Sans" pitchFamily="34" charset="-120"/>
              </a:rPr>
              <a:t>Intuitive Interface:</a:t>
            </a:r>
            <a:r>
              <a:rPr lang="en-US" sz="1750" dirty="0">
                <a:solidFill>
                  <a:srgbClr val="FFFFFF"/>
                </a:solidFill>
                <a:latin typeface="PT Sans" pitchFamily="34" charset="0"/>
                <a:ea typeface="PT Sans" pitchFamily="34" charset="-122"/>
                <a:cs typeface="PT Sans" pitchFamily="34" charset="-120"/>
              </a:rPr>
              <a:t> Designing a user-friendly interface to ensure easy navigation and seamless interaction for players of all ages.</a:t>
            </a:r>
            <a:endParaRPr lang="en-US" sz="1750" dirty="0"/>
          </a:p>
        </p:txBody>
      </p:sp>
      <p:sp>
        <p:nvSpPr>
          <p:cNvPr id="8" name="Text 4"/>
          <p:cNvSpPr/>
          <p:nvPr/>
        </p:nvSpPr>
        <p:spPr>
          <a:xfrm>
            <a:off x="2703790" y="6639282"/>
            <a:ext cx="9578102"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Efficient use of the Pygame library to optimize game performance and ensure smooth gameplay.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3798570"/>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Explaining the Project</a:t>
            </a:r>
            <a:endParaRPr lang="en-US" sz="4374" dirty="0"/>
          </a:p>
        </p:txBody>
      </p:sp>
      <p:sp>
        <p:nvSpPr>
          <p:cNvPr id="6" name="Text 2"/>
          <p:cNvSpPr/>
          <p:nvPr/>
        </p:nvSpPr>
        <p:spPr>
          <a:xfrm>
            <a:off x="2348389" y="4826198"/>
            <a:ext cx="9933503"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math game is an interactive, educational application designed to make learning math concepts enjoyable for users of all ages. It incorporates engaging animations, sound effects, and an intuitive design to create an immersive gaming experience.</a:t>
            </a:r>
            <a:endParaRPr lang="en-US" sz="1750" dirty="0"/>
          </a:p>
        </p:txBody>
      </p:sp>
      <p:sp>
        <p:nvSpPr>
          <p:cNvPr id="7" name="Text 3"/>
          <p:cNvSpPr/>
          <p:nvPr/>
        </p:nvSpPr>
        <p:spPr>
          <a:xfrm>
            <a:off x="2348389" y="6142315"/>
            <a:ext cx="9933503"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Players will encounter increasing difficulty levels, challenging them to apply their math knowledge in a variety of scenarios. The game is built upon complex algorithms, ensuring a unique and stimulating experience every time.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871067"/>
            <a:ext cx="555498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Target Audience</a:t>
            </a:r>
            <a:endParaRPr lang="en-US" sz="4374" dirty="0"/>
          </a:p>
        </p:txBody>
      </p:sp>
      <p:sp>
        <p:nvSpPr>
          <p:cNvPr id="6" name="Shape 2"/>
          <p:cNvSpPr/>
          <p:nvPr/>
        </p:nvSpPr>
        <p:spPr>
          <a:xfrm>
            <a:off x="4490799" y="3127891"/>
            <a:ext cx="388739" cy="388739"/>
          </a:xfrm>
          <a:prstGeom prst="roundRect">
            <a:avLst>
              <a:gd name="adj" fmla="val 102886"/>
            </a:avLst>
          </a:prstGeom>
          <a:solidFill>
            <a:srgbClr val="00002E"/>
          </a:solidFill>
          <a:ln w="22860">
            <a:solidFill>
              <a:srgbClr val="F2B42D"/>
            </a:solidFill>
            <a:prstDash val="solid"/>
          </a:ln>
        </p:spPr>
        <p:txBody>
          <a:bodyPr/>
          <a:lstStyle/>
          <a:p>
            <a:endParaRPr lang="ru-RU"/>
          </a:p>
        </p:txBody>
      </p:sp>
      <p:sp>
        <p:nvSpPr>
          <p:cNvPr id="7" name="Text 3"/>
          <p:cNvSpPr/>
          <p:nvPr/>
        </p:nvSpPr>
        <p:spPr>
          <a:xfrm>
            <a:off x="5101709" y="3148608"/>
            <a:ext cx="2978229"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Educational Institutions</a:t>
            </a:r>
            <a:endParaRPr lang="en-US" sz="2187" dirty="0"/>
          </a:p>
        </p:txBody>
      </p:sp>
      <p:sp>
        <p:nvSpPr>
          <p:cNvPr id="8" name="Text 4"/>
          <p:cNvSpPr/>
          <p:nvPr/>
        </p:nvSpPr>
        <p:spPr>
          <a:xfrm>
            <a:off x="5101709" y="3629025"/>
            <a:ext cx="3931206"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Elementary, middle, and high school students learning math concepts in an engaging way.</a:t>
            </a:r>
            <a:endParaRPr lang="en-US" sz="1750" dirty="0"/>
          </a:p>
        </p:txBody>
      </p:sp>
      <p:sp>
        <p:nvSpPr>
          <p:cNvPr id="9" name="Shape 5"/>
          <p:cNvSpPr/>
          <p:nvPr/>
        </p:nvSpPr>
        <p:spPr>
          <a:xfrm>
            <a:off x="9255085" y="3127891"/>
            <a:ext cx="388739" cy="388739"/>
          </a:xfrm>
          <a:prstGeom prst="roundRect">
            <a:avLst>
              <a:gd name="adj" fmla="val 102886"/>
            </a:avLst>
          </a:prstGeom>
          <a:solidFill>
            <a:srgbClr val="00002E"/>
          </a:solidFill>
          <a:ln w="22860">
            <a:solidFill>
              <a:srgbClr val="D7425E"/>
            </a:solidFill>
            <a:prstDash val="solid"/>
          </a:ln>
        </p:spPr>
        <p:txBody>
          <a:bodyPr/>
          <a:lstStyle/>
          <a:p>
            <a:endParaRPr lang="ru-RU"/>
          </a:p>
        </p:txBody>
      </p:sp>
      <p:sp>
        <p:nvSpPr>
          <p:cNvPr id="10" name="Text 6"/>
          <p:cNvSpPr/>
          <p:nvPr/>
        </p:nvSpPr>
        <p:spPr>
          <a:xfrm>
            <a:off x="9865995" y="3148608"/>
            <a:ext cx="2873454"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Parents and Guardians</a:t>
            </a:r>
            <a:endParaRPr lang="en-US" sz="2187" dirty="0"/>
          </a:p>
        </p:txBody>
      </p:sp>
      <p:sp>
        <p:nvSpPr>
          <p:cNvPr id="11" name="Text 7"/>
          <p:cNvSpPr/>
          <p:nvPr/>
        </p:nvSpPr>
        <p:spPr>
          <a:xfrm>
            <a:off x="9865995" y="3629025"/>
            <a:ext cx="3931206"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Those seeking a fun and educational game to support their children's math learning at home.</a:t>
            </a:r>
            <a:endParaRPr lang="en-US" sz="1750" dirty="0"/>
          </a:p>
        </p:txBody>
      </p:sp>
      <p:sp>
        <p:nvSpPr>
          <p:cNvPr id="12" name="Shape 8"/>
          <p:cNvSpPr/>
          <p:nvPr/>
        </p:nvSpPr>
        <p:spPr>
          <a:xfrm>
            <a:off x="4490799" y="5146596"/>
            <a:ext cx="388739" cy="388739"/>
          </a:xfrm>
          <a:prstGeom prst="roundRect">
            <a:avLst>
              <a:gd name="adj" fmla="val 102886"/>
            </a:avLst>
          </a:prstGeom>
          <a:solidFill>
            <a:srgbClr val="00002E"/>
          </a:solidFill>
          <a:ln w="22860">
            <a:solidFill>
              <a:srgbClr val="DD785E"/>
            </a:solidFill>
            <a:prstDash val="solid"/>
          </a:ln>
        </p:spPr>
        <p:txBody>
          <a:bodyPr/>
          <a:lstStyle/>
          <a:p>
            <a:endParaRPr lang="ru-RU"/>
          </a:p>
        </p:txBody>
      </p:sp>
      <p:sp>
        <p:nvSpPr>
          <p:cNvPr id="13" name="Text 9"/>
          <p:cNvSpPr/>
          <p:nvPr/>
        </p:nvSpPr>
        <p:spPr>
          <a:xfrm>
            <a:off x="5101709" y="5167313"/>
            <a:ext cx="277749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Educators and Tutors</a:t>
            </a:r>
            <a:endParaRPr lang="en-US" sz="2187" dirty="0"/>
          </a:p>
        </p:txBody>
      </p:sp>
      <p:sp>
        <p:nvSpPr>
          <p:cNvPr id="14" name="Text 10"/>
          <p:cNvSpPr/>
          <p:nvPr/>
        </p:nvSpPr>
        <p:spPr>
          <a:xfrm>
            <a:off x="5101709" y="5647730"/>
            <a:ext cx="8695492"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Math teachers and tutors looking for a tool to supplement classroom learning and tutoring sessions.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sp>
        <p:nvSpPr>
          <p:cNvPr id="4" name="Text 1"/>
          <p:cNvSpPr/>
          <p:nvPr/>
        </p:nvSpPr>
        <p:spPr>
          <a:xfrm>
            <a:off x="2348389" y="1736288"/>
            <a:ext cx="9933503" cy="1388745"/>
          </a:xfrm>
          <a:prstGeom prst="rect">
            <a:avLst/>
          </a:prstGeom>
          <a:noFill/>
          <a:ln/>
        </p:spPr>
        <p:txBody>
          <a:bodyPr wrap="square" rtlCol="0" anchor="t"/>
          <a:lstStyle/>
          <a:p>
            <a:pPr marL="0" indent="0" algn="ctr">
              <a:lnSpc>
                <a:spcPts val="5468"/>
              </a:lnSpc>
              <a:buNone/>
            </a:pPr>
            <a:r>
              <a:rPr lang="en-US" sz="4374" b="1" dirty="0">
                <a:solidFill>
                  <a:srgbClr val="FFFFFF"/>
                </a:solidFill>
                <a:latin typeface="Nunito" pitchFamily="34" charset="0"/>
                <a:ea typeface="Nunito" pitchFamily="34" charset="-122"/>
                <a:cs typeface="Nunito" pitchFamily="34" charset="-120"/>
              </a:rPr>
              <a:t>Which libraries i used to write this project?</a:t>
            </a:r>
            <a:endParaRPr lang="en-US" sz="4374" dirty="0"/>
          </a:p>
        </p:txBody>
      </p:sp>
      <p:pic>
        <p:nvPicPr>
          <p:cNvPr id="5" name="Image 1" descr="preencoded.png"/>
          <p:cNvPicPr>
            <a:picLocks noChangeAspect="1"/>
          </p:cNvPicPr>
          <p:nvPr/>
        </p:nvPicPr>
        <p:blipFill>
          <a:blip r:embed="rId4"/>
          <a:stretch>
            <a:fillRect/>
          </a:stretch>
        </p:blipFill>
        <p:spPr>
          <a:xfrm>
            <a:off x="2348389" y="3569375"/>
            <a:ext cx="444341" cy="444341"/>
          </a:xfrm>
          <a:prstGeom prst="rect">
            <a:avLst/>
          </a:prstGeom>
        </p:spPr>
      </p:pic>
      <p:sp>
        <p:nvSpPr>
          <p:cNvPr id="6" name="Text 2"/>
          <p:cNvSpPr/>
          <p:nvPr/>
        </p:nvSpPr>
        <p:spPr>
          <a:xfrm>
            <a:off x="2348389" y="4235887"/>
            <a:ext cx="277749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Nunito" pitchFamily="34" charset="0"/>
                <a:ea typeface="Nunito" pitchFamily="34" charset="-122"/>
                <a:cs typeface="Nunito" pitchFamily="34" charset="-120"/>
              </a:rPr>
              <a:t>Random library</a:t>
            </a:r>
            <a:endParaRPr lang="en-US" sz="2187" dirty="0"/>
          </a:p>
        </p:txBody>
      </p:sp>
      <p:sp>
        <p:nvSpPr>
          <p:cNvPr id="7" name="Text 3"/>
          <p:cNvSpPr/>
          <p:nvPr/>
        </p:nvSpPr>
        <p:spPr>
          <a:xfrm>
            <a:off x="2348389" y="4716304"/>
            <a:ext cx="4800124"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I used random library to generate random numbers and create dynamic game scenarios. This adds an element of unpredictability and keeps the game fresh for players.</a:t>
            </a:r>
            <a:endParaRPr lang="en-US" sz="1750" dirty="0"/>
          </a:p>
        </p:txBody>
      </p:sp>
      <p:pic>
        <p:nvPicPr>
          <p:cNvPr id="8" name="Image 2" descr="preencoded.png"/>
          <p:cNvPicPr>
            <a:picLocks noChangeAspect="1"/>
          </p:cNvPicPr>
          <p:nvPr/>
        </p:nvPicPr>
        <p:blipFill>
          <a:blip r:embed="rId5"/>
          <a:stretch>
            <a:fillRect/>
          </a:stretch>
        </p:blipFill>
        <p:spPr>
          <a:xfrm>
            <a:off x="7481768" y="3569375"/>
            <a:ext cx="444341" cy="444341"/>
          </a:xfrm>
          <a:prstGeom prst="rect">
            <a:avLst/>
          </a:prstGeom>
        </p:spPr>
      </p:pic>
      <p:sp>
        <p:nvSpPr>
          <p:cNvPr id="9" name="Text 4"/>
          <p:cNvSpPr/>
          <p:nvPr/>
        </p:nvSpPr>
        <p:spPr>
          <a:xfrm>
            <a:off x="7481768" y="4235887"/>
            <a:ext cx="277749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Nunito" pitchFamily="34" charset="0"/>
                <a:ea typeface="Nunito" pitchFamily="34" charset="-122"/>
                <a:cs typeface="Nunito" pitchFamily="34" charset="-120"/>
              </a:rPr>
              <a:t>Pygame library</a:t>
            </a:r>
            <a:endParaRPr lang="en-US" sz="2187" dirty="0"/>
          </a:p>
        </p:txBody>
      </p:sp>
      <p:sp>
        <p:nvSpPr>
          <p:cNvPr id="10" name="Text 5"/>
          <p:cNvSpPr/>
          <p:nvPr/>
        </p:nvSpPr>
        <p:spPr>
          <a:xfrm>
            <a:off x="7481768" y="4716304"/>
            <a:ext cx="4800124"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For all funtions related to graphics, animations, and sound effects, I utilized the Pygame library. This library provided a user-friendly interface for creating visually appealing and interactive elements in the game.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sp>
        <p:nvSpPr>
          <p:cNvPr id="4" name="Text 1"/>
          <p:cNvSpPr/>
          <p:nvPr/>
        </p:nvSpPr>
        <p:spPr>
          <a:xfrm>
            <a:off x="2348389" y="1149906"/>
            <a:ext cx="7057311"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How the Math Game Works</a:t>
            </a:r>
            <a:endParaRPr lang="en-US" sz="4374" dirty="0"/>
          </a:p>
        </p:txBody>
      </p:sp>
      <p:sp>
        <p:nvSpPr>
          <p:cNvPr id="5" name="Shape 2"/>
          <p:cNvSpPr/>
          <p:nvPr/>
        </p:nvSpPr>
        <p:spPr>
          <a:xfrm>
            <a:off x="2348389" y="2288619"/>
            <a:ext cx="4800124" cy="2966680"/>
          </a:xfrm>
          <a:prstGeom prst="roundRect">
            <a:avLst>
              <a:gd name="adj" fmla="val 13482"/>
            </a:avLst>
          </a:prstGeom>
          <a:noFill/>
          <a:ln w="22860">
            <a:solidFill>
              <a:srgbClr val="F2B42D"/>
            </a:solidFill>
            <a:prstDash val="solid"/>
          </a:ln>
        </p:spPr>
        <p:txBody>
          <a:bodyPr/>
          <a:lstStyle/>
          <a:p>
            <a:endParaRPr lang="ru-RU"/>
          </a:p>
        </p:txBody>
      </p:sp>
      <p:pic>
        <p:nvPicPr>
          <p:cNvPr id="6" name="Image 1" descr="preencoded.png"/>
          <p:cNvPicPr>
            <a:picLocks noChangeAspect="1"/>
          </p:cNvPicPr>
          <p:nvPr/>
        </p:nvPicPr>
        <p:blipFill>
          <a:blip r:embed="rId4"/>
          <a:stretch>
            <a:fillRect/>
          </a:stretch>
        </p:blipFill>
        <p:spPr>
          <a:xfrm>
            <a:off x="2371249" y="2311479"/>
            <a:ext cx="4754404" cy="2920960"/>
          </a:xfrm>
          <a:prstGeom prst="rect">
            <a:avLst/>
          </a:prstGeom>
        </p:spPr>
      </p:pic>
      <p:sp>
        <p:nvSpPr>
          <p:cNvPr id="7" name="Text 3"/>
          <p:cNvSpPr/>
          <p:nvPr/>
        </p:nvSpPr>
        <p:spPr>
          <a:xfrm>
            <a:off x="2348389" y="5532953"/>
            <a:ext cx="2912864"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Nunito" pitchFamily="34" charset="0"/>
                <a:ea typeface="Nunito" pitchFamily="34" charset="-122"/>
                <a:cs typeface="Nunito" pitchFamily="34" charset="-120"/>
              </a:rPr>
              <a:t>User-Friendly Interface</a:t>
            </a:r>
            <a:endParaRPr lang="en-US" sz="2187" dirty="0"/>
          </a:p>
        </p:txBody>
      </p:sp>
      <p:sp>
        <p:nvSpPr>
          <p:cNvPr id="8" name="Text 4"/>
          <p:cNvSpPr/>
          <p:nvPr/>
        </p:nvSpPr>
        <p:spPr>
          <a:xfrm>
            <a:off x="2348389" y="6013371"/>
            <a:ext cx="4800124"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The game features an intuitive and user-friendly interface, making it easy for players to navigate and enjoy.</a:t>
            </a:r>
            <a:endParaRPr lang="en-US" sz="1750" dirty="0"/>
          </a:p>
        </p:txBody>
      </p:sp>
      <p:sp>
        <p:nvSpPr>
          <p:cNvPr id="9" name="Shape 5"/>
          <p:cNvSpPr/>
          <p:nvPr/>
        </p:nvSpPr>
        <p:spPr>
          <a:xfrm>
            <a:off x="7481768" y="2288619"/>
            <a:ext cx="4800124" cy="2966680"/>
          </a:xfrm>
          <a:prstGeom prst="roundRect">
            <a:avLst>
              <a:gd name="adj" fmla="val 13482"/>
            </a:avLst>
          </a:prstGeom>
          <a:noFill/>
          <a:ln w="22860">
            <a:solidFill>
              <a:srgbClr val="D7425E"/>
            </a:solidFill>
            <a:prstDash val="solid"/>
          </a:ln>
        </p:spPr>
        <p:txBody>
          <a:bodyPr/>
          <a:lstStyle/>
          <a:p>
            <a:endParaRPr lang="ru-RU"/>
          </a:p>
        </p:txBody>
      </p:sp>
      <p:pic>
        <p:nvPicPr>
          <p:cNvPr id="10" name="Image 2" descr="preencoded.png"/>
          <p:cNvPicPr>
            <a:picLocks noChangeAspect="1"/>
          </p:cNvPicPr>
          <p:nvPr/>
        </p:nvPicPr>
        <p:blipFill>
          <a:blip r:embed="rId5"/>
          <a:stretch>
            <a:fillRect/>
          </a:stretch>
        </p:blipFill>
        <p:spPr>
          <a:xfrm>
            <a:off x="7504628" y="2311479"/>
            <a:ext cx="4754404" cy="2920960"/>
          </a:xfrm>
          <a:prstGeom prst="rect">
            <a:avLst/>
          </a:prstGeom>
        </p:spPr>
      </p:pic>
      <p:sp>
        <p:nvSpPr>
          <p:cNvPr id="11" name="Text 6"/>
          <p:cNvSpPr/>
          <p:nvPr/>
        </p:nvSpPr>
        <p:spPr>
          <a:xfrm>
            <a:off x="7481768" y="5532953"/>
            <a:ext cx="277749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Nunito" pitchFamily="34" charset="0"/>
                <a:ea typeface="Nunito" pitchFamily="34" charset="-122"/>
                <a:cs typeface="Nunito" pitchFamily="34" charset="-120"/>
              </a:rPr>
              <a:t>Complex Algorithms</a:t>
            </a:r>
            <a:endParaRPr lang="en-US" sz="2187" dirty="0"/>
          </a:p>
        </p:txBody>
      </p:sp>
      <p:sp>
        <p:nvSpPr>
          <p:cNvPr id="12" name="Text 7"/>
          <p:cNvSpPr/>
          <p:nvPr/>
        </p:nvSpPr>
        <p:spPr>
          <a:xfrm>
            <a:off x="7481768" y="6013371"/>
            <a:ext cx="4800124"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Behind the scenes, the game applies sophisticated algorithms to ensure that the gameplay is challenging and rewarding.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643068"/>
            <a:ext cx="6665952" cy="833199"/>
          </a:xfrm>
          <a:prstGeom prst="rect">
            <a:avLst/>
          </a:prstGeom>
          <a:noFill/>
          <a:ln/>
        </p:spPr>
        <p:txBody>
          <a:bodyPr wrap="non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Conclusion</a:t>
            </a:r>
            <a:endParaRPr lang="en-US" sz="5249" dirty="0"/>
          </a:p>
        </p:txBody>
      </p:sp>
      <p:sp>
        <p:nvSpPr>
          <p:cNvPr id="6" name="Text 2"/>
          <p:cNvSpPr/>
          <p:nvPr/>
        </p:nvSpPr>
        <p:spPr>
          <a:xfrm>
            <a:off x="6319599" y="3809524"/>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With a focus on engaging gameplay and intuitive interface, the math game presents an opportunity for players to strengthen their mathematical skills while having fun. Emphasizing the use of complex algorithms and increasing difficulty, the game provides a challenging yet rewarding experience for all ages.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ru-RU"/>
          </a:p>
        </p:txBody>
      </p:sp>
      <p:sp>
        <p:nvSpPr>
          <p:cNvPr id="4" name="Text 1"/>
          <p:cNvSpPr/>
          <p:nvPr/>
        </p:nvSpPr>
        <p:spPr>
          <a:xfrm>
            <a:off x="2348389" y="794504"/>
            <a:ext cx="63157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Add Pictures of the Code</a:t>
            </a:r>
            <a:endParaRPr lang="en-US" sz="4374" dirty="0"/>
          </a:p>
        </p:txBody>
      </p:sp>
      <p:sp>
        <p:nvSpPr>
          <p:cNvPr id="5" name="Shape 2"/>
          <p:cNvSpPr/>
          <p:nvPr/>
        </p:nvSpPr>
        <p:spPr>
          <a:xfrm>
            <a:off x="2348389" y="1933218"/>
            <a:ext cx="4800124" cy="2966680"/>
          </a:xfrm>
          <a:prstGeom prst="roundRect">
            <a:avLst>
              <a:gd name="adj" fmla="val 13482"/>
            </a:avLst>
          </a:prstGeom>
          <a:noFill/>
          <a:ln w="22860">
            <a:solidFill>
              <a:srgbClr val="F2B42D"/>
            </a:solidFill>
            <a:prstDash val="solid"/>
          </a:ln>
        </p:spPr>
        <p:txBody>
          <a:bodyPr/>
          <a:lstStyle/>
          <a:p>
            <a:endParaRPr lang="ru-RU"/>
          </a:p>
        </p:txBody>
      </p:sp>
      <p:pic>
        <p:nvPicPr>
          <p:cNvPr id="6" name="Image 1" descr="preencoded.png"/>
          <p:cNvPicPr>
            <a:picLocks noChangeAspect="1"/>
          </p:cNvPicPr>
          <p:nvPr/>
        </p:nvPicPr>
        <p:blipFill>
          <a:blip r:embed="rId4"/>
          <a:stretch>
            <a:fillRect/>
          </a:stretch>
        </p:blipFill>
        <p:spPr>
          <a:xfrm>
            <a:off x="2371249" y="1956078"/>
            <a:ext cx="4754404" cy="2920960"/>
          </a:xfrm>
          <a:prstGeom prst="rect">
            <a:avLst/>
          </a:prstGeom>
        </p:spPr>
      </p:pic>
      <p:sp>
        <p:nvSpPr>
          <p:cNvPr id="7" name="Text 3"/>
          <p:cNvSpPr/>
          <p:nvPr/>
        </p:nvSpPr>
        <p:spPr>
          <a:xfrm>
            <a:off x="2348389" y="5177552"/>
            <a:ext cx="3272195"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Nunito" pitchFamily="34" charset="0"/>
                <a:ea typeface="Nunito" pitchFamily="34" charset="-122"/>
                <a:cs typeface="Nunito" pitchFamily="34" charset="-120"/>
              </a:rPr>
              <a:t>Clear Syntax Highlighting</a:t>
            </a:r>
            <a:endParaRPr lang="en-US" sz="2187" dirty="0"/>
          </a:p>
        </p:txBody>
      </p:sp>
      <p:sp>
        <p:nvSpPr>
          <p:cNvPr id="8" name="Text 4"/>
          <p:cNvSpPr/>
          <p:nvPr/>
        </p:nvSpPr>
        <p:spPr>
          <a:xfrm>
            <a:off x="2348389" y="5657969"/>
            <a:ext cx="4800124" cy="1066205"/>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Utilize clear and visually appealing syntax highlighting to make the code readable and understandable.</a:t>
            </a:r>
            <a:endParaRPr lang="en-US" sz="1750" dirty="0"/>
          </a:p>
        </p:txBody>
      </p:sp>
      <p:sp>
        <p:nvSpPr>
          <p:cNvPr id="9" name="Shape 5"/>
          <p:cNvSpPr/>
          <p:nvPr/>
        </p:nvSpPr>
        <p:spPr>
          <a:xfrm>
            <a:off x="7481768" y="1933218"/>
            <a:ext cx="4800124" cy="2966680"/>
          </a:xfrm>
          <a:prstGeom prst="roundRect">
            <a:avLst>
              <a:gd name="adj" fmla="val 13482"/>
            </a:avLst>
          </a:prstGeom>
          <a:noFill/>
          <a:ln w="22860">
            <a:solidFill>
              <a:srgbClr val="D7425E"/>
            </a:solidFill>
            <a:prstDash val="solid"/>
          </a:ln>
        </p:spPr>
        <p:txBody>
          <a:bodyPr/>
          <a:lstStyle/>
          <a:p>
            <a:endParaRPr lang="ru-RU"/>
          </a:p>
        </p:txBody>
      </p:sp>
      <p:pic>
        <p:nvPicPr>
          <p:cNvPr id="10" name="Image 2" descr="preencoded.png"/>
          <p:cNvPicPr>
            <a:picLocks noChangeAspect="1"/>
          </p:cNvPicPr>
          <p:nvPr/>
        </p:nvPicPr>
        <p:blipFill>
          <a:blip r:embed="rId5"/>
          <a:stretch>
            <a:fillRect/>
          </a:stretch>
        </p:blipFill>
        <p:spPr>
          <a:xfrm>
            <a:off x="7504628" y="1956078"/>
            <a:ext cx="4754404" cy="2920960"/>
          </a:xfrm>
          <a:prstGeom prst="rect">
            <a:avLst/>
          </a:prstGeom>
        </p:spPr>
      </p:pic>
      <p:sp>
        <p:nvSpPr>
          <p:cNvPr id="11" name="Text 6"/>
          <p:cNvSpPr/>
          <p:nvPr/>
        </p:nvSpPr>
        <p:spPr>
          <a:xfrm>
            <a:off x="7481768" y="5177552"/>
            <a:ext cx="277749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Nunito" pitchFamily="34" charset="0"/>
                <a:ea typeface="Nunito" pitchFamily="34" charset="-122"/>
                <a:cs typeface="Nunito" pitchFamily="34" charset="-120"/>
              </a:rPr>
              <a:t>OOP structure</a:t>
            </a:r>
            <a:endParaRPr lang="en-US" sz="2187" dirty="0"/>
          </a:p>
        </p:txBody>
      </p:sp>
      <p:sp>
        <p:nvSpPr>
          <p:cNvPr id="12" name="Text 7"/>
          <p:cNvSpPr/>
          <p:nvPr/>
        </p:nvSpPr>
        <p:spPr>
          <a:xfrm>
            <a:off x="7481768" y="5657969"/>
            <a:ext cx="4800124" cy="1777008"/>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OOP structure is made to improve code organization and readability, making it easier to navigate and understand. Including pictures of the code will help users follow along and better understand the game's inner workings. </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669</Words>
  <Application>Microsoft Office PowerPoint</Application>
  <PresentationFormat>Произвольный</PresentationFormat>
  <Paragraphs>60</Paragraphs>
  <Slides>11</Slides>
  <Notes>11</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vt:i4>
      </vt:variant>
    </vt:vector>
  </HeadingPairs>
  <TitlesOfParts>
    <vt:vector size="15" baseType="lpstr">
      <vt:lpstr>Arial</vt:lpstr>
      <vt:lpstr>Nunito</vt:lpstr>
      <vt:lpstr>PT Sans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Артем Б</cp:lastModifiedBy>
  <cp:revision>2</cp:revision>
  <dcterms:created xsi:type="dcterms:W3CDTF">2024-03-01T15:49:55Z</dcterms:created>
  <dcterms:modified xsi:type="dcterms:W3CDTF">2024-03-01T15:51:05Z</dcterms:modified>
</cp:coreProperties>
</file>